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3"/>
  </p:notesMasterIdLst>
  <p:sldIdLst>
    <p:sldId id="257" r:id="rId6"/>
    <p:sldId id="343" r:id="rId7"/>
    <p:sldId id="304" r:id="rId8"/>
    <p:sldId id="307" r:id="rId9"/>
    <p:sldId id="309" r:id="rId10"/>
    <p:sldId id="344" r:id="rId11"/>
    <p:sldId id="312" r:id="rId12"/>
    <p:sldId id="345" r:id="rId13"/>
    <p:sldId id="296" r:id="rId14"/>
    <p:sldId id="306" r:id="rId15"/>
    <p:sldId id="346" r:id="rId16"/>
    <p:sldId id="347" r:id="rId17"/>
    <p:sldId id="317" r:id="rId18"/>
    <p:sldId id="348" r:id="rId19"/>
    <p:sldId id="350" r:id="rId20"/>
    <p:sldId id="278" r:id="rId21"/>
    <p:sldId id="351" r:id="rId22"/>
    <p:sldId id="354" r:id="rId23"/>
    <p:sldId id="353" r:id="rId24"/>
    <p:sldId id="361" r:id="rId25"/>
    <p:sldId id="352" r:id="rId26"/>
    <p:sldId id="356" r:id="rId27"/>
    <p:sldId id="358" r:id="rId28"/>
    <p:sldId id="357" r:id="rId29"/>
    <p:sldId id="360" r:id="rId30"/>
    <p:sldId id="355" r:id="rId31"/>
    <p:sldId id="359" r:id="rId32"/>
    <p:sldId id="259" r:id="rId33"/>
    <p:sldId id="339" r:id="rId34"/>
    <p:sldId id="314" r:id="rId35"/>
    <p:sldId id="321" r:id="rId36"/>
    <p:sldId id="329" r:id="rId37"/>
    <p:sldId id="330" r:id="rId38"/>
    <p:sldId id="331" r:id="rId39"/>
    <p:sldId id="332" r:id="rId40"/>
    <p:sldId id="333" r:id="rId41"/>
    <p:sldId id="334" r:id="rId4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9" autoAdjust="0"/>
    <p:restoredTop sz="82326" autoAdjust="0"/>
  </p:normalViewPr>
  <p:slideViewPr>
    <p:cSldViewPr snapToGrid="0" snapToObjects="1" showGuides="1">
      <p:cViewPr>
        <p:scale>
          <a:sx n="129" d="100"/>
          <a:sy n="129" d="100"/>
        </p:scale>
        <p:origin x="-48" y="0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24/06/2023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0979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</a:t>
            </a:r>
          </a:p>
          <a:p>
            <a:r>
              <a:rPr lang="en-BE" dirty="0"/>
              <a:t>- </a:t>
            </a:r>
            <a:r>
              <a:rPr lang="en-GB" dirty="0"/>
              <a:t>D</a:t>
            </a:r>
            <a:r>
              <a:rPr lang="en-BE" dirty="0"/>
              <a:t>escribe trend (red, green results)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qualitatief voorbeeld. Kort bespreken.</a:t>
            </a:r>
          </a:p>
          <a:p>
            <a:r>
              <a:rPr lang="en-BE" dirty="0"/>
              <a:t>2 slides:</a:t>
            </a:r>
          </a:p>
          <a:p>
            <a:pPr marL="171450" indent="-171450">
              <a:buFontTx/>
              <a:buChar char="-"/>
            </a:pPr>
            <a:r>
              <a:rPr lang="en-BE" dirty="0"/>
              <a:t>CAM, GradCAM++, ScoreCAM unregularized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BE" dirty="0"/>
              <a:t>CAM, GradCAM++, ScoreCAM regularized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361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BE" dirty="0"/>
              <a:t>itleggen waarom Score-CAM slechter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BE" dirty="0"/>
              <a:t>ffect regularizatie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Kort bespreken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fonts best groter (optie in seaborn: seaborn.change_context poster)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901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bigger fonts</a:t>
            </a:r>
          </a:p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  <a:p>
            <a:r>
              <a:rPr lang="en-BE" dirty="0"/>
              <a:t>Remark: </a:t>
            </a:r>
          </a:p>
          <a:p>
            <a:pPr marL="171450" indent="-171450">
              <a:buFontTx/>
              <a:buChar char="-"/>
            </a:pPr>
            <a:r>
              <a:rPr lang="en-BE" dirty="0"/>
              <a:t>toon enkel toevoegingen, i.p.v. stacked score map heatmaps.</a:t>
            </a:r>
          </a:p>
          <a:p>
            <a:pPr marL="171450" indent="-171450">
              <a:buFontTx/>
              <a:buChar char="-"/>
            </a:pPr>
            <a:r>
              <a:rPr lang="en-GB" dirty="0"/>
              <a:t>I</a:t>
            </a:r>
            <a:r>
              <a:rPr lang="en-BE" dirty="0"/>
              <a:t>n backup: meerdere images als voorbeeld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</a:t>
            </a:r>
            <a:r>
              <a:rPr lang="en-BE" dirty="0"/>
              <a:t>oon image waarbij enkel discriminatieve features highlighted zijn.</a:t>
            </a:r>
          </a:p>
          <a:p>
            <a:pPr marL="171450" indent="-171450">
              <a:buFontTx/>
              <a:buChar char="-"/>
            </a:pPr>
            <a:r>
              <a:rPr lang="en-BE" dirty="0"/>
              <a:t>Visueel aantonen hoe iteratieve localizatie werkt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  <p:sldLayoutId id="214748412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, E. </a:t>
            </a:r>
            <a:r>
              <a:rPr lang="en-GB" i="1" dirty="0">
                <a:effectLst/>
              </a:rPr>
              <a:t>et al.]</a:t>
            </a:r>
          </a:p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r>
              <a:rPr lang="en-GB" dirty="0"/>
              <a:t>Control over instances, structure, ground truth</a:t>
            </a:r>
          </a:p>
          <a:p>
            <a:r>
              <a:rPr lang="en-GB" dirty="0"/>
              <a:t>Multiple instances, single class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8 datasets: d&lt;1..4&gt;&lt;</a:t>
            </a:r>
            <a:r>
              <a:rPr lang="en-GB" dirty="0" err="1">
                <a:effectLst/>
              </a:rPr>
              <a:t>b|t</a:t>
            </a:r>
            <a:r>
              <a:rPr lang="en-GB" dirty="0">
                <a:effectLst/>
              </a:rPr>
              <a:t>&gt;</a:t>
            </a:r>
          </a:p>
          <a:p>
            <a:pPr lvl="1"/>
            <a:r>
              <a:rPr lang="en-GB" dirty="0"/>
              <a:t>d3b: images with 3 object instances on background (b)</a:t>
            </a:r>
          </a:p>
          <a:p>
            <a:pPr lvl="1"/>
            <a:r>
              <a:rPr lang="en-GB" dirty="0">
                <a:effectLst/>
              </a:rPr>
              <a:t>d2t:  images with 2 object instances on transparent (t) background</a:t>
            </a:r>
          </a:p>
          <a:p>
            <a:r>
              <a:rPr lang="en-GB" dirty="0"/>
              <a:t>GT: image-level class, segment mask (object), bounding boxes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54" y="620713"/>
            <a:ext cx="3880378" cy="229107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>
            <a:off x="5359400" y="2887133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56" y="3785265"/>
            <a:ext cx="2291076" cy="22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872089"/>
            <a:ext cx="7874000" cy="30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106333"/>
            <a:ext cx="10944225" cy="21309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Classifier is trained using image-level class labels</a:t>
            </a:r>
          </a:p>
          <a:p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r>
              <a:rPr lang="en-GB" dirty="0"/>
              <a:t>Binary mask = Activation map &gt; threshold 𝛕</a:t>
            </a:r>
          </a:p>
          <a:p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7BDB9A-E222-AEA9-95AF-AD74F128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33" y="1516380"/>
            <a:ext cx="4452297" cy="44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4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8726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27" t="-95745" r="-554" b="-1489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FB7AC1-6216-C2BE-36A5-FC7A9FBD27C2}"/>
              </a:ext>
            </a:extLst>
          </p:cNvPr>
          <p:cNvSpPr txBox="1"/>
          <p:nvPr/>
        </p:nvSpPr>
        <p:spPr>
          <a:xfrm>
            <a:off x="804334" y="1412507"/>
            <a:ext cx="5212078" cy="1530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 existing 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multiple-instance localization metrics</a:t>
            </a:r>
          </a:p>
          <a:p>
            <a:pPr algn="l"/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(derived from Choe et al.)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640" y="1597694"/>
            <a:ext cx="2101075" cy="50071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GB" sz="2000" dirty="0"/>
              <a:t>R</a:t>
            </a:r>
            <a:r>
              <a:rPr lang="en-BE" sz="2000" dirty="0"/>
              <a:t>ecall: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9EAB0-820E-643F-72B0-4B3EF52BD534}"/>
              </a:ext>
            </a:extLst>
          </p:cNvPr>
          <p:cNvGrpSpPr/>
          <p:nvPr/>
        </p:nvGrpSpPr>
        <p:grpSpPr>
          <a:xfrm>
            <a:off x="663642" y="3920638"/>
            <a:ext cx="10983982" cy="2167501"/>
            <a:chOff x="623886" y="4298320"/>
            <a:chExt cx="10983982" cy="2167501"/>
          </a:xfrm>
        </p:grpSpPr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C2CF0FA4-2921-8DEC-01E6-0A2B7202990A}"/>
                </a:ext>
              </a:extLst>
            </p:cNvPr>
            <p:cNvSpPr/>
            <p:nvPr/>
          </p:nvSpPr>
          <p:spPr bwMode="auto">
            <a:xfrm>
              <a:off x="623886" y="4298320"/>
              <a:ext cx="10944226" cy="2167501"/>
            </a:xfrm>
            <a:prstGeom prst="flowChartProcess">
              <a:avLst/>
            </a:prstGeom>
            <a:solidFill>
              <a:srgbClr val="D6E9FF">
                <a:alpha val="23137"/>
              </a:srgbClr>
            </a:solidFill>
            <a:ln>
              <a:solidFill>
                <a:srgbClr val="0070C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/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𝐵𝑜𝑥𝐴𝑐𝑐𝑉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blipFill>
                  <a:blip r:embed="rId3"/>
                  <a:stretch>
                    <a:fillRect t="-114943" b="-15747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/>
                <p:nvPr/>
              </p:nvSpPr>
              <p:spPr>
                <a:xfrm>
                  <a:off x="1379002" y="5361753"/>
                  <a:ext cx="10228866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𝐵𝑜𝑥𝐴𝑐𝑐𝑃𝑟𝑒𝑐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002" y="5361753"/>
                  <a:ext cx="10228866" cy="1100666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5454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0738D585-E9AC-9C3E-FBED-7D0FA6157470}"/>
              </a:ext>
            </a:extLst>
          </p:cNvPr>
          <p:cNvSpPr txBox="1">
            <a:spLocks/>
          </p:cNvSpPr>
          <p:nvPr/>
        </p:nvSpPr>
        <p:spPr>
          <a:xfrm>
            <a:off x="663642" y="2368695"/>
            <a:ext cx="2101074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Precision</a:t>
            </a:r>
            <a:r>
              <a:rPr lang="en-BE" sz="2000" dirty="0"/>
              <a:t>: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9C9613-F666-237F-EE8F-0BEF78F115A1}"/>
              </a:ext>
            </a:extLst>
          </p:cNvPr>
          <p:cNvSpPr txBox="1">
            <a:spLocks/>
          </p:cNvSpPr>
          <p:nvPr/>
        </p:nvSpPr>
        <p:spPr>
          <a:xfrm>
            <a:off x="663641" y="3139696"/>
            <a:ext cx="2101075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Optimal threshold</a:t>
            </a:r>
            <a:r>
              <a:rPr lang="en-BE" sz="2000" dirty="0"/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DFF0F-6DF0-D318-0A93-D9D88A5CBDFB}"/>
              </a:ext>
            </a:extLst>
          </p:cNvPr>
          <p:cNvGrpSpPr/>
          <p:nvPr/>
        </p:nvGrpSpPr>
        <p:grpSpPr>
          <a:xfrm>
            <a:off x="3167336" y="1119628"/>
            <a:ext cx="8268044" cy="2539921"/>
            <a:chOff x="3167336" y="1119628"/>
            <a:chExt cx="8268044" cy="253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150DFE-1407-6E1E-03B0-C2B6D9C952A5}"/>
                </a:ext>
              </a:extLst>
            </p:cNvPr>
            <p:cNvGrpSpPr/>
            <p:nvPr/>
          </p:nvGrpSpPr>
          <p:grpSpPr>
            <a:xfrm>
              <a:off x="3167336" y="1542867"/>
              <a:ext cx="8268044" cy="2116682"/>
              <a:chOff x="3167336" y="1542867"/>
              <a:chExt cx="8268044" cy="21166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 algn="l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𝐵𝑜𝑥𝐴𝑐𝑐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673" b="-1326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3167336" y="2367398"/>
                    <a:ext cx="8268044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𝐵𝑜𝑥𝐴𝑐𝑐𝑃𝑟𝑒𝑐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7336" y="2367398"/>
                    <a:ext cx="8268044" cy="538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2326" b="-158140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box>
                            <m:box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≔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box>
                        </m:oMath>
                      </m:oMathPara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3FF31C-0377-3C43-F487-691A8E6D3BCC}"/>
                </a:ext>
              </a:extLst>
            </p:cNvPr>
            <p:cNvGrpSpPr/>
            <p:nvPr/>
          </p:nvGrpSpPr>
          <p:grpSpPr>
            <a:xfrm>
              <a:off x="6316470" y="1119628"/>
              <a:ext cx="4299738" cy="548897"/>
              <a:chOff x="5339117" y="1225368"/>
              <a:chExt cx="4299738" cy="523973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3DA57653-3A53-5752-F3A1-880608A7B776}"/>
                  </a:ext>
                </a:extLst>
              </p:cNvPr>
              <p:cNvSpPr/>
              <p:nvPr/>
            </p:nvSpPr>
            <p:spPr>
              <a:xfrm rot="5400000">
                <a:off x="7353909" y="-535604"/>
                <a:ext cx="270153" cy="4299738"/>
              </a:xfrm>
              <a:prstGeom prst="leftBrace">
                <a:avLst/>
              </a:prstGeom>
              <a:ln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F2385-4B9C-EF72-D92B-AE17D0464F5A}"/>
                  </a:ext>
                </a:extLst>
              </p:cNvPr>
              <p:cNvSpPr txBox="1"/>
              <p:nvPr/>
            </p:nvSpPr>
            <p:spPr>
              <a:xfrm>
                <a:off x="7374237" y="1225368"/>
                <a:ext cx="229495" cy="243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BE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GB" dirty="0"/>
              <a:t>WSOL task is trained for classification</a:t>
            </a:r>
          </a:p>
          <a:p>
            <a:r>
              <a:rPr lang="en-GB" dirty="0"/>
              <a:t>Network activates on most discriminative features related to target </a:t>
            </a:r>
          </a:p>
          <a:p>
            <a:r>
              <a:rPr lang="en-GB" dirty="0"/>
              <a:t>Not required to activate equally strong on all object instances</a:t>
            </a:r>
          </a:p>
          <a:p>
            <a:r>
              <a:rPr lang="en-GB" dirty="0"/>
              <a:t>Localization of some object instances may be missed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Solution – Iterative localization</a:t>
            </a:r>
          </a:p>
          <a:p>
            <a:r>
              <a:rPr lang="en-GB" dirty="0"/>
              <a:t>Localize object instances in image using CAM-based method</a:t>
            </a:r>
          </a:p>
          <a:p>
            <a:r>
              <a:rPr lang="en-GB" dirty="0"/>
              <a:t>Mask image with localized object instances</a:t>
            </a:r>
          </a:p>
          <a:p>
            <a:r>
              <a:rPr lang="en-GB" dirty="0"/>
              <a:t>Retry until stop criterion is met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6382FA-7CC5-E2EA-3B2F-8A6726E7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5CDA82B-D7F0-69E1-3792-4A29894C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4039411"/>
            <a:ext cx="2199103" cy="219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CB5B6D7-B11C-48AE-1632-3EE4103E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240E8-230B-C4BB-2AD8-434D40AE39A5}"/>
              </a:ext>
            </a:extLst>
          </p:cNvPr>
          <p:cNvSpPr txBox="1"/>
          <p:nvPr/>
        </p:nvSpPr>
        <p:spPr>
          <a:xfrm>
            <a:off x="608845" y="4813517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core map based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C4B23325-07DD-BE50-E53B-0E79B527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1E5032D-F926-C687-FFEB-35345159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295FE0-88FF-62C9-EB47-112A594E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710EE-D0F1-3B8E-03D6-C68581C9EF3C}"/>
              </a:ext>
            </a:extLst>
          </p:cNvPr>
          <p:cNvSpPr txBox="1"/>
          <p:nvPr/>
        </p:nvSpPr>
        <p:spPr>
          <a:xfrm>
            <a:off x="608845" y="2394019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based</a:t>
            </a:r>
          </a:p>
        </p:txBody>
      </p:sp>
    </p:spTree>
    <p:extLst>
      <p:ext uri="{BB962C8B-B14F-4D97-AF65-F5344CB8AC3E}">
        <p14:creationId xmlns:p14="http://schemas.microsoft.com/office/powerpoint/2010/main" val="2420918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46C684-5FB8-550E-B8F3-156DC0841F82}"/>
              </a:ext>
            </a:extLst>
          </p:cNvPr>
          <p:cNvGrpSpPr/>
          <p:nvPr/>
        </p:nvGrpSpPr>
        <p:grpSpPr>
          <a:xfrm>
            <a:off x="738516" y="1436072"/>
            <a:ext cx="10714968" cy="4558329"/>
            <a:chOff x="780018" y="1482372"/>
            <a:chExt cx="10714968" cy="45583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D118-927B-8B8F-2628-7EB8587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018" y="1482372"/>
              <a:ext cx="10714968" cy="216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2ED299-412C-897C-976C-C5861507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018" y="3880701"/>
              <a:ext cx="1071496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70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D7F7-008C-4858-84D9-C35C473D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" y="1338874"/>
            <a:ext cx="11245851" cy="48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–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4A5C1-2C87-82F1-2FE5-DC7128C2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26" y="785307"/>
            <a:ext cx="6698948" cy="60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ResNet-50 - Synthetic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E7D85-E38E-0A75-FC4A-9E8D2FC3A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TODO &lt;images + mask for 3 iterations&gt; for oracle and score map based.</a:t>
            </a:r>
          </a:p>
        </p:txBody>
      </p:sp>
    </p:spTree>
    <p:extLst>
      <p:ext uri="{BB962C8B-B14F-4D97-AF65-F5344CB8AC3E}">
        <p14:creationId xmlns:p14="http://schemas.microsoft.com/office/powerpoint/2010/main" val="3299595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85B2-AA37-AAFB-7DCD-8E59CC7F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51" y="825689"/>
            <a:ext cx="8149814" cy="56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8A52-E09D-ECF0-0BFF-84460162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7" y="1301677"/>
            <a:ext cx="10694045" cy="4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32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Localization using discriminative features</a:t>
            </a:r>
          </a:p>
          <a:p>
            <a:pPr lvl="1"/>
            <a:r>
              <a:rPr lang="en-GB" dirty="0"/>
              <a:t>Partial object coverage</a:t>
            </a:r>
          </a:p>
          <a:p>
            <a:r>
              <a:rPr lang="en-GB" dirty="0"/>
              <a:t>CAM-based techniques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Assumption of single image-level class</a:t>
            </a:r>
          </a:p>
          <a:p>
            <a:r>
              <a:rPr lang="en-BE" sz="2800" dirty="0"/>
              <a:t>Multiple-instance localization hasn’t been tested in prior-art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9060996" y="620713"/>
            <a:ext cx="2507116" cy="3435730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12743</TotalTime>
  <Words>1258</Words>
  <Application>Microsoft Macintosh PowerPoint</Application>
  <PresentationFormat>Widescreen</PresentationFormat>
  <Paragraphs>276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Multiple-instance WSOL</vt:lpstr>
      <vt:lpstr>WSOL problem</vt:lpstr>
      <vt:lpstr>Research question</vt:lpstr>
      <vt:lpstr>Research question</vt:lpstr>
      <vt:lpstr>Research question - contributions</vt:lpstr>
      <vt:lpstr>Methodology</vt:lpstr>
      <vt:lpstr>Synthetic datasets</vt:lpstr>
      <vt:lpstr>CAM-based WSOL</vt:lpstr>
      <vt:lpstr>Multiple-instance localization metrics</vt:lpstr>
      <vt:lpstr>Metrics – MaxBoxAccV3 (derived from Choe et al.)</vt:lpstr>
      <vt:lpstr>Localization improvement</vt:lpstr>
      <vt:lpstr>Iterative localization</vt:lpstr>
      <vt:lpstr>Experiments</vt:lpstr>
      <vt:lpstr>Localization: ResNet-50 - Synthetic datasets</vt:lpstr>
      <vt:lpstr>Localization: ResNet-50 - Synthetic datasets</vt:lpstr>
      <vt:lpstr>Localization: ResNet-50 - ImageNet</vt:lpstr>
      <vt:lpstr>Localization: ResNet-50 - ImageNet</vt:lpstr>
      <vt:lpstr>Localization: ResNet-50 - ImageNet</vt:lpstr>
      <vt:lpstr>Iterative localization: ResNet-50 – Synthetic d4b</vt:lpstr>
      <vt:lpstr>Iterative localization: ResNet-50 - Synthetic</vt:lpstr>
      <vt:lpstr>Iterative localization: ResNet-50 - ImageNet</vt:lpstr>
      <vt:lpstr>Iterative localization: ResNet-50 – ImageNet</vt:lpstr>
      <vt:lpstr>Conclusions</vt:lpstr>
      <vt:lpstr>Conclusions</vt:lpstr>
      <vt:lpstr>PowerPoint Presentation</vt:lpstr>
      <vt:lpstr>Backup</vt:lpstr>
      <vt:lpstr>Metrics – Pixel Average Precision (PxAP)</vt:lpstr>
      <vt:lpstr>Learning curves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424</cp:revision>
  <dcterms:created xsi:type="dcterms:W3CDTF">2020-12-07T09:05:54Z</dcterms:created>
  <dcterms:modified xsi:type="dcterms:W3CDTF">2023-06-24T09:48:07Z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